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3"/>
  </p:notesMasterIdLst>
  <p:sldIdLst>
    <p:sldId id="256" r:id="rId2"/>
    <p:sldId id="259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 varScale="1">
        <p:scale>
          <a:sx n="78" d="100"/>
          <a:sy n="78" d="100"/>
        </p:scale>
        <p:origin x="105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01/10/2025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01/10/2025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01/10/2025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01/10/2025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DATABASE NORMALIZATION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2132-C127-08DC-E0BF-B1DD1D5E7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5737EC69-340E-17D2-C5AB-78857A9FEF4C}"/>
              </a:ext>
            </a:extLst>
          </p:cNvPr>
          <p:cNvGrpSpPr/>
          <p:nvPr/>
        </p:nvGrpSpPr>
        <p:grpSpPr>
          <a:xfrm>
            <a:off x="336589" y="22965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E18DD5A0-1F29-CCBF-31EB-7B3DD21A38D3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D59416B-9FC5-D5D4-ABBD-A9CFEE98797A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Fourth normal form (4NF)</a:t>
              </a:r>
            </a:p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endParaRPr lang="en-US" sz="2800" b="1" dirty="0"/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2C90F409-892F-3562-F67D-5F04C63C03A0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9ED5EC-3E44-FBFC-5623-C46D758A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3" y="1362900"/>
            <a:ext cx="8599398" cy="47147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ACD228F-FBA2-C89C-8706-CAE0A5B1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861048"/>
            <a:ext cx="330318" cy="12316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684196-4B35-9A3E-70A5-B0F6A905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5229201"/>
            <a:ext cx="508556" cy="144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F04BDA8-FA0E-802F-6CC6-BB77CCEAC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751" y="4863559"/>
            <a:ext cx="2737425" cy="50269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F3EFAF-6A65-F813-7BC1-4500C3440648}"/>
              </a:ext>
            </a:extLst>
          </p:cNvPr>
          <p:cNvSpPr txBox="1"/>
          <p:nvPr/>
        </p:nvSpPr>
        <p:spPr>
          <a:xfrm>
            <a:off x="6241363" y="4080555"/>
            <a:ext cx="273742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If</a:t>
            </a:r>
            <a:r>
              <a:rPr lang="it-IT" b="1" dirty="0">
                <a:solidFill>
                  <a:schemeClr val="bg1"/>
                </a:solidFill>
              </a:rPr>
              <a:t> by </a:t>
            </a:r>
            <a:r>
              <a:rPr lang="it-IT" b="1" dirty="0" err="1">
                <a:solidFill>
                  <a:schemeClr val="bg1"/>
                </a:solidFill>
              </a:rPr>
              <a:t>mistake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only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add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row</a:t>
            </a:r>
            <a:r>
              <a:rPr lang="it-IT" b="1" dirty="0">
                <a:solidFill>
                  <a:schemeClr val="bg1"/>
                </a:solidFill>
              </a:rPr>
              <a:t> for green bungalow, and </a:t>
            </a:r>
            <a:r>
              <a:rPr lang="it-IT" b="1" dirty="0" err="1">
                <a:solidFill>
                  <a:schemeClr val="bg1"/>
                </a:solidFill>
              </a:rPr>
              <a:t>fail</a:t>
            </a:r>
            <a:r>
              <a:rPr lang="it-IT" b="1" dirty="0">
                <a:solidFill>
                  <a:schemeClr val="bg1"/>
                </a:solidFill>
              </a:rPr>
              <a:t> to </a:t>
            </a:r>
            <a:r>
              <a:rPr lang="it-IT" b="1" dirty="0" err="1">
                <a:solidFill>
                  <a:schemeClr val="bg1"/>
                </a:solidFill>
              </a:rPr>
              <a:t>add</a:t>
            </a:r>
            <a:r>
              <a:rPr lang="it-IT" b="1" dirty="0">
                <a:solidFill>
                  <a:schemeClr val="bg1"/>
                </a:solidFill>
              </a:rPr>
              <a:t> the </a:t>
            </a:r>
            <a:r>
              <a:rPr lang="it-IT" b="1" dirty="0" err="1">
                <a:solidFill>
                  <a:schemeClr val="bg1"/>
                </a:solidFill>
              </a:rPr>
              <a:t>row</a:t>
            </a:r>
            <a:r>
              <a:rPr lang="it-IT" b="1" dirty="0">
                <a:solidFill>
                  <a:schemeClr val="bg1"/>
                </a:solidFill>
              </a:rPr>
              <a:t> for green </a:t>
            </a:r>
            <a:r>
              <a:rPr lang="it-IT" b="1" dirty="0" err="1">
                <a:solidFill>
                  <a:schemeClr val="bg1"/>
                </a:solidFill>
              </a:rPr>
              <a:t>schoolhouse</a:t>
            </a:r>
            <a:r>
              <a:rPr lang="it-IT" b="1" dirty="0">
                <a:solidFill>
                  <a:schemeClr val="bg1"/>
                </a:solidFill>
              </a:rPr>
              <a:t>, </a:t>
            </a:r>
            <a:r>
              <a:rPr lang="it-IT" b="1" dirty="0" err="1">
                <a:solidFill>
                  <a:schemeClr val="bg1"/>
                </a:solidFill>
              </a:rPr>
              <a:t>than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have</a:t>
            </a:r>
            <a:r>
              <a:rPr lang="it-IT" b="1" dirty="0">
                <a:solidFill>
                  <a:schemeClr val="bg1"/>
                </a:solidFill>
              </a:rPr>
              <a:t> a data </a:t>
            </a:r>
            <a:r>
              <a:rPr lang="it-IT" b="1" dirty="0" err="1">
                <a:solidFill>
                  <a:schemeClr val="bg1"/>
                </a:solidFill>
              </a:rPr>
              <a:t>inconsistency</a:t>
            </a:r>
            <a:endParaRPr lang="it-IT" b="1" dirty="0">
              <a:solidFill>
                <a:schemeClr val="bg1"/>
              </a:solidFill>
            </a:endParaRPr>
          </a:p>
          <a:p>
            <a:pPr algn="ctr"/>
            <a:r>
              <a:rPr lang="it-IT" b="1" dirty="0" err="1">
                <a:solidFill>
                  <a:schemeClr val="bg1"/>
                </a:solidFill>
              </a:rPr>
              <a:t>Available</a:t>
            </a:r>
            <a:r>
              <a:rPr lang="it-IT" b="1" dirty="0">
                <a:solidFill>
                  <a:schemeClr val="bg1"/>
                </a:solidFill>
              </a:rPr>
              <a:t> colors must be </a:t>
            </a:r>
            <a:r>
              <a:rPr lang="it-IT" b="1" dirty="0" err="1">
                <a:solidFill>
                  <a:schemeClr val="bg1"/>
                </a:solidFill>
              </a:rPr>
              <a:t>completely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indipendent</a:t>
            </a:r>
            <a:r>
              <a:rPr lang="it-IT" b="1" dirty="0">
                <a:solidFill>
                  <a:schemeClr val="bg1"/>
                </a:solidFill>
              </a:rPr>
              <a:t> of </a:t>
            </a:r>
            <a:r>
              <a:rPr lang="it-IT" b="1" dirty="0" err="1">
                <a:solidFill>
                  <a:schemeClr val="bg1"/>
                </a:solidFill>
              </a:rPr>
              <a:t>available</a:t>
            </a:r>
            <a:r>
              <a:rPr lang="it-IT" b="1" dirty="0">
                <a:solidFill>
                  <a:schemeClr val="bg1"/>
                </a:solidFill>
              </a:rPr>
              <a:t> styles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8098F69-02F8-0514-F6E1-F74849FEC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751" y="4884702"/>
            <a:ext cx="3025060" cy="5026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C04C361-E9CB-F44E-AFD5-FA1D7E1E52FB}"/>
              </a:ext>
            </a:extLst>
          </p:cNvPr>
          <p:cNvSpPr txBox="1"/>
          <p:nvPr/>
        </p:nvSpPr>
        <p:spPr>
          <a:xfrm>
            <a:off x="3224991" y="1275725"/>
            <a:ext cx="273742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Can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say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that</a:t>
            </a:r>
            <a:r>
              <a:rPr lang="it-IT" b="1" dirty="0">
                <a:solidFill>
                  <a:schemeClr val="bg1"/>
                </a:solidFill>
              </a:rPr>
              <a:t> Color </a:t>
            </a:r>
            <a:r>
              <a:rPr lang="it-IT" b="1" dirty="0" err="1">
                <a:solidFill>
                  <a:schemeClr val="bg1"/>
                </a:solidFill>
              </a:rPr>
              <a:t>has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functional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dependency</a:t>
            </a:r>
            <a:r>
              <a:rPr lang="it-IT" b="1" dirty="0">
                <a:solidFill>
                  <a:schemeClr val="bg1"/>
                </a:solidFill>
              </a:rPr>
              <a:t> on Model? NO </a:t>
            </a:r>
            <a:r>
              <a:rPr lang="it-IT" b="1" dirty="0" err="1">
                <a:solidFill>
                  <a:schemeClr val="bg1"/>
                </a:solidFill>
              </a:rPr>
              <a:t>because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specific</a:t>
            </a:r>
            <a:r>
              <a:rPr lang="it-IT" b="1" dirty="0">
                <a:solidFill>
                  <a:schemeClr val="bg1"/>
                </a:solidFill>
              </a:rPr>
              <a:t> Model </a:t>
            </a:r>
            <a:r>
              <a:rPr lang="it-IT" b="1" dirty="0" err="1">
                <a:solidFill>
                  <a:schemeClr val="bg1"/>
                </a:solidFill>
              </a:rPr>
              <a:t>isn’t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associated</a:t>
            </a:r>
            <a:r>
              <a:rPr lang="it-IT" b="1" dirty="0">
                <a:solidFill>
                  <a:schemeClr val="bg1"/>
                </a:solidFill>
              </a:rPr>
              <a:t> with just one Color.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can </a:t>
            </a:r>
            <a:r>
              <a:rPr lang="it-IT" b="1" dirty="0" err="1">
                <a:solidFill>
                  <a:schemeClr val="bg1"/>
                </a:solidFill>
              </a:rPr>
              <a:t>say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each</a:t>
            </a:r>
            <a:r>
              <a:rPr lang="it-IT" b="1" dirty="0">
                <a:solidFill>
                  <a:schemeClr val="bg1"/>
                </a:solidFill>
              </a:rPr>
              <a:t> Model </a:t>
            </a:r>
            <a:r>
              <a:rPr lang="it-IT" b="1" dirty="0" err="1">
                <a:solidFill>
                  <a:schemeClr val="bg1"/>
                </a:solidFill>
              </a:rPr>
              <a:t>has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specific</a:t>
            </a:r>
            <a:r>
              <a:rPr lang="it-IT" b="1" dirty="0">
                <a:solidFill>
                  <a:schemeClr val="bg1"/>
                </a:solidFill>
              </a:rPr>
              <a:t> set of </a:t>
            </a:r>
            <a:r>
              <a:rPr lang="it-IT" b="1" dirty="0" err="1">
                <a:solidFill>
                  <a:schemeClr val="bg1"/>
                </a:solidFill>
              </a:rPr>
              <a:t>available</a:t>
            </a:r>
            <a:r>
              <a:rPr lang="it-IT" b="1" dirty="0">
                <a:solidFill>
                  <a:schemeClr val="bg1"/>
                </a:solidFill>
              </a:rPr>
              <a:t> Colors. </a:t>
            </a:r>
            <a:r>
              <a:rPr lang="it-IT" b="1" dirty="0" err="1">
                <a:solidFill>
                  <a:schemeClr val="bg1"/>
                </a:solidFill>
              </a:rPr>
              <a:t>This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kind</a:t>
            </a:r>
            <a:r>
              <a:rPr lang="it-IT" b="1" dirty="0">
                <a:solidFill>
                  <a:schemeClr val="bg1"/>
                </a:solidFill>
              </a:rPr>
              <a:t> of </a:t>
            </a:r>
            <a:r>
              <a:rPr lang="it-IT" b="1" dirty="0" err="1">
                <a:solidFill>
                  <a:schemeClr val="bg1"/>
                </a:solidFill>
              </a:rPr>
              <a:t>dependency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called</a:t>
            </a:r>
            <a:r>
              <a:rPr lang="it-IT" b="1" dirty="0">
                <a:solidFill>
                  <a:schemeClr val="bg1"/>
                </a:solidFill>
              </a:rPr>
              <a:t> a MULTIVALUED DEPENDENCY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E5B13F1-59E1-32F5-84AF-C983AABEE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638" y="5603337"/>
            <a:ext cx="3113975" cy="36177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A1D54C1-ACAA-37EC-A3D8-F15C88999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638" y="6049121"/>
            <a:ext cx="3113975" cy="4505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7605193-811B-F386-6048-5B41D9FC1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0525" y="1946515"/>
            <a:ext cx="2738275" cy="116169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0EABD50-F389-C49D-D46E-B4363F8BA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200" y="878172"/>
            <a:ext cx="8676554" cy="37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399DA-7D8C-05AF-BC87-69AD37C7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6A498B9E-5702-5F71-EE24-53CA4C3AC00E}"/>
              </a:ext>
            </a:extLst>
          </p:cNvPr>
          <p:cNvGrpSpPr/>
          <p:nvPr/>
        </p:nvGrpSpPr>
        <p:grpSpPr>
          <a:xfrm>
            <a:off x="336589" y="22965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FA05BA42-EE46-D2E3-D6A0-C2314DD8331B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385C5AB0-1A06-6390-0C04-C2B48F1BA89C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Fifth normal form (5NF)</a:t>
              </a:r>
            </a:p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endParaRPr lang="en-US" sz="2800" b="1" dirty="0"/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94EB7E96-62B6-D363-F3BE-C5D2C26923FA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047860-E765-7CD5-2F2F-F7E6454E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89" y="1369011"/>
            <a:ext cx="8627899" cy="48713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3C545F-24C2-C535-5FFA-0401F8909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12860"/>
            <a:ext cx="2820782" cy="229220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A665680-D0F9-FDC0-E597-08CEE561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65" y="3645024"/>
            <a:ext cx="2971377" cy="229220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386AB1A-3AA2-AD4E-F582-E41D3E16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02" y="1781085"/>
            <a:ext cx="3190158" cy="153013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63B37E-349D-4954-4891-18E970EE8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869160"/>
            <a:ext cx="956117" cy="20397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E7CBC08-CA0F-82A1-A235-2701E3870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5960" y="3212976"/>
            <a:ext cx="3024336" cy="46479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0315416-FDC8-82E2-FB62-8477C35E6576}"/>
              </a:ext>
            </a:extLst>
          </p:cNvPr>
          <p:cNvSpPr txBox="1"/>
          <p:nvPr/>
        </p:nvSpPr>
        <p:spPr>
          <a:xfrm>
            <a:off x="3168360" y="1439785"/>
            <a:ext cx="52565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BUT </a:t>
            </a:r>
            <a:r>
              <a:rPr lang="it-IT" b="1" dirty="0" err="1">
                <a:solidFill>
                  <a:schemeClr val="bg1"/>
                </a:solidFill>
              </a:rPr>
              <a:t>if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fail</a:t>
            </a:r>
            <a:r>
              <a:rPr lang="it-IT" b="1" dirty="0">
                <a:solidFill>
                  <a:schemeClr val="bg1"/>
                </a:solidFill>
              </a:rPr>
              <a:t> to </a:t>
            </a:r>
            <a:r>
              <a:rPr lang="it-IT" b="1" dirty="0" err="1">
                <a:solidFill>
                  <a:schemeClr val="bg1"/>
                </a:solidFill>
              </a:rPr>
              <a:t>add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row</a:t>
            </a:r>
            <a:r>
              <a:rPr lang="it-IT" b="1" dirty="0">
                <a:solidFill>
                  <a:schemeClr val="bg1"/>
                </a:solidFill>
              </a:rPr>
              <a:t> for SUZY – FROSTY- MINT CHOCOLATE CHIP….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D69A532C-F0D3-2805-034B-7511628D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783" y="3212976"/>
            <a:ext cx="2971377" cy="342058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3DE164B-6D68-1295-E902-3B88DC841562}"/>
              </a:ext>
            </a:extLst>
          </p:cNvPr>
          <p:cNvSpPr txBox="1"/>
          <p:nvPr/>
        </p:nvSpPr>
        <p:spPr>
          <a:xfrm>
            <a:off x="3168360" y="2292153"/>
            <a:ext cx="52565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This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result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wrong</a:t>
            </a:r>
            <a:r>
              <a:rPr lang="it-IT" b="1" dirty="0">
                <a:solidFill>
                  <a:schemeClr val="bg1"/>
                </a:solidFill>
              </a:rPr>
              <a:t> and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also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logically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inconsistent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F0BFB2F-007F-BDDD-CD20-43AF300C9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048" y="1419108"/>
            <a:ext cx="8810979" cy="490745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3347C5B7-CE92-BD21-8B3C-4C98D129A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0338" y="1904787"/>
            <a:ext cx="5363323" cy="304842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5BF2877B-7586-5355-49D5-8025996B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150" y="1103471"/>
            <a:ext cx="8764806" cy="54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 WHAT IS DATABASE NORMALIZATION?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5FC1A8E-3639-DADA-D13D-7B094A20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73" y="1628800"/>
            <a:ext cx="4076215" cy="50276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920778C-334D-3537-2FEC-00A9E711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1657436"/>
            <a:ext cx="3690571" cy="9045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905563-D324-7503-D008-81BD24CE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18" y="2942621"/>
            <a:ext cx="3722418" cy="9102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10876DC-C02B-AEED-9410-8E6A53EC4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17" y="4142646"/>
            <a:ext cx="3722418" cy="11485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CD1CCC-F86E-0B8D-8D0F-9D5AC5FB2F9C}"/>
              </a:ext>
            </a:extLst>
          </p:cNvPr>
          <p:cNvSpPr txBox="1"/>
          <p:nvPr/>
        </p:nvSpPr>
        <p:spPr>
          <a:xfrm>
            <a:off x="1737958" y="1494035"/>
            <a:ext cx="5256584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WHAT </a:t>
            </a:r>
            <a:r>
              <a:rPr lang="it-IT" b="1" dirty="0" err="1">
                <a:solidFill>
                  <a:schemeClr val="bg1"/>
                </a:solidFill>
              </a:rPr>
              <a:t>does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normalization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mean</a:t>
            </a:r>
            <a:r>
              <a:rPr lang="it-IT" b="1" dirty="0">
                <a:solidFill>
                  <a:schemeClr val="bg1"/>
                </a:solidFill>
              </a:rPr>
              <a:t>?</a:t>
            </a:r>
          </a:p>
          <a:p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normalize</a:t>
            </a:r>
            <a:r>
              <a:rPr lang="it-IT" dirty="0">
                <a:solidFill>
                  <a:schemeClr val="bg1"/>
                </a:solidFill>
              </a:rPr>
              <a:t> a database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structure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such</a:t>
            </a:r>
            <a:r>
              <a:rPr lang="it-IT" dirty="0">
                <a:solidFill>
                  <a:schemeClr val="bg1"/>
                </a:solidFill>
              </a:rPr>
              <a:t> a way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can’t</a:t>
            </a:r>
            <a:r>
              <a:rPr lang="it-IT" dirty="0">
                <a:solidFill>
                  <a:schemeClr val="bg1"/>
                </a:solidFill>
              </a:rPr>
              <a:t> express </a:t>
            </a:r>
            <a:r>
              <a:rPr lang="it-IT" dirty="0" err="1">
                <a:solidFill>
                  <a:schemeClr val="bg1"/>
                </a:solidFill>
              </a:rPr>
              <a:t>rendundant</a:t>
            </a:r>
            <a:r>
              <a:rPr lang="it-IT" dirty="0">
                <a:solidFill>
                  <a:schemeClr val="bg1"/>
                </a:solidFill>
              </a:rPr>
              <a:t> information. For </a:t>
            </a:r>
            <a:r>
              <a:rPr lang="it-IT" dirty="0" err="1">
                <a:solidFill>
                  <a:schemeClr val="bg1"/>
                </a:solidFill>
              </a:rPr>
              <a:t>example</a:t>
            </a:r>
            <a:r>
              <a:rPr lang="it-IT" dirty="0">
                <a:solidFill>
                  <a:schemeClr val="bg1"/>
                </a:solidFill>
              </a:rPr>
              <a:t> in a </a:t>
            </a:r>
            <a:r>
              <a:rPr lang="it-IT" dirty="0" err="1">
                <a:solidFill>
                  <a:schemeClr val="bg1"/>
                </a:solidFill>
              </a:rPr>
              <a:t>normalized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wouldn’t</a:t>
            </a:r>
            <a:r>
              <a:rPr lang="it-IT" dirty="0">
                <a:solidFill>
                  <a:schemeClr val="bg1"/>
                </a:solidFill>
              </a:rPr>
              <a:t> be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do </a:t>
            </a:r>
            <a:r>
              <a:rPr lang="it-IT" dirty="0" err="1">
                <a:solidFill>
                  <a:schemeClr val="bg1"/>
                </a:solidFill>
              </a:rPr>
              <a:t>that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E44480B-C1D7-405C-C7C4-97E5571D7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0" y="3066213"/>
            <a:ext cx="6961494" cy="37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BD19-8372-677B-701F-C8D3735D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A95154E-C0C6-67C1-7D84-4348327BA7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568AF45-428B-9591-AAA0-995315ED648D}"/>
              </a:ext>
            </a:extLst>
          </p:cNvPr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2BE657BF-5792-97D8-A668-BA3E42934C7C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64CF8CEC-2E04-E6A2-220D-5E78BB66098D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DATABASE NORMALIZATION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5B37DB1E-35F0-6854-7864-FBEA217DFD60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B0B6323-45BB-F1B5-F47C-8EE8601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6" y="1573860"/>
            <a:ext cx="8231704" cy="48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E3C1-97D9-4CAB-C0E3-95E42943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946C5E-886E-C310-F3A3-F8136D208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3819B78-939E-A451-C9BE-4F66FA4F1208}"/>
              </a:ext>
            </a:extLst>
          </p:cNvPr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9BC03C85-78A7-5420-3619-157DBBD9A5CF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5556B40-DAF5-9DFC-2FB2-752A776B489F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The normal forms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B78841F0-DB5F-6547-6EA0-811908A2E672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6803CB-B130-041A-9AC6-257C8A34939D}"/>
              </a:ext>
            </a:extLst>
          </p:cNvPr>
          <p:cNvSpPr txBox="1"/>
          <p:nvPr/>
        </p:nvSpPr>
        <p:spPr>
          <a:xfrm>
            <a:off x="1737958" y="1494035"/>
            <a:ext cx="52565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How can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determine </a:t>
            </a:r>
            <a:r>
              <a:rPr lang="it-IT" b="1" dirty="0" err="1">
                <a:solidFill>
                  <a:schemeClr val="bg1"/>
                </a:solidFill>
              </a:rPr>
              <a:t>it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there’s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danger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redundant</a:t>
            </a:r>
            <a:r>
              <a:rPr lang="it-IT" b="1" dirty="0">
                <a:solidFill>
                  <a:schemeClr val="bg1"/>
                </a:solidFill>
              </a:rPr>
              <a:t> data </a:t>
            </a:r>
            <a:r>
              <a:rPr lang="it-IT" b="1" dirty="0" err="1">
                <a:solidFill>
                  <a:schemeClr val="bg1"/>
                </a:solidFill>
              </a:rPr>
              <a:t>could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creep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into</a:t>
            </a:r>
            <a:r>
              <a:rPr lang="it-IT" b="1" dirty="0">
                <a:solidFill>
                  <a:schemeClr val="bg1"/>
                </a:solidFill>
              </a:rPr>
              <a:t> the </a:t>
            </a:r>
            <a:r>
              <a:rPr lang="it-IT" b="1" dirty="0" err="1">
                <a:solidFill>
                  <a:schemeClr val="bg1"/>
                </a:solidFill>
              </a:rPr>
              <a:t>table</a:t>
            </a:r>
            <a:r>
              <a:rPr lang="it-IT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6E0C93D-8B3A-DB85-DBFC-CE4A0944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2"/>
          <a:stretch>
            <a:fillRect/>
          </a:stretch>
        </p:blipFill>
        <p:spPr>
          <a:xfrm>
            <a:off x="1628009" y="2248102"/>
            <a:ext cx="5707927" cy="46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D9858-8A70-19EB-10B6-4C6CD2CE2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979375A-7596-170D-97DE-278F5C83E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84C41FF-5A6A-0648-B7C8-91DBCBF414DA}"/>
              </a:ext>
            </a:extLst>
          </p:cNvPr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4739032D-20FA-8DD1-57AA-37717DBE37CC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EE3555D-B15C-2F9B-75C0-4D90BBA835DB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FIRST NORMAL FORM (1NF)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DB141C01-7207-76E4-E6CD-0FED01747CE4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A4C0D4-3C72-2967-8880-04B9E98F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12776"/>
            <a:ext cx="4367264" cy="16045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93C7078-498F-5980-306A-55D57C4F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0" y="3069814"/>
            <a:ext cx="7449634" cy="10536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FF7342E-ECBB-6900-A5BD-2A27D9A5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40" y="4129667"/>
            <a:ext cx="4143953" cy="9335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0707C7D-57F1-9C5D-D1BE-473308F87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08" y="1553894"/>
            <a:ext cx="8711736" cy="40353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AE706BF-090A-1E97-0E5B-C62487397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67" y="2838928"/>
            <a:ext cx="1991650" cy="222431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0C9E936-D628-9E8C-11E6-F3D09B87F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958" y="2838928"/>
            <a:ext cx="2016845" cy="22243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62726CD-CC15-8A14-CD07-2EEB4557F190}"/>
              </a:ext>
            </a:extLst>
          </p:cNvPr>
          <p:cNvSpPr txBox="1"/>
          <p:nvPr/>
        </p:nvSpPr>
        <p:spPr>
          <a:xfrm>
            <a:off x="5245144" y="2878898"/>
            <a:ext cx="37193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There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no «</a:t>
            </a:r>
            <a:r>
              <a:rPr lang="it-IT" b="1" dirty="0" err="1">
                <a:solidFill>
                  <a:schemeClr val="bg1"/>
                </a:solidFill>
              </a:rPr>
              <a:t>right</a:t>
            </a:r>
            <a:r>
              <a:rPr lang="it-IT" b="1" dirty="0">
                <a:solidFill>
                  <a:schemeClr val="bg1"/>
                </a:solidFill>
              </a:rPr>
              <a:t>» Order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3465815-26A9-C4A0-1068-4A8E6B3991F5}"/>
              </a:ext>
            </a:extLst>
          </p:cNvPr>
          <p:cNvSpPr txBox="1"/>
          <p:nvPr/>
        </p:nvSpPr>
        <p:spPr>
          <a:xfrm>
            <a:off x="5245144" y="3532904"/>
            <a:ext cx="371934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Are </a:t>
            </a:r>
            <a:r>
              <a:rPr lang="it-IT" b="1" dirty="0" err="1">
                <a:solidFill>
                  <a:schemeClr val="bg1"/>
                </a:solidFill>
              </a:rPr>
              <a:t>there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ever</a:t>
            </a:r>
            <a:r>
              <a:rPr lang="it-IT" b="1" dirty="0">
                <a:solidFill>
                  <a:schemeClr val="bg1"/>
                </a:solidFill>
              </a:rPr>
              <a:t> situations </a:t>
            </a:r>
            <a:r>
              <a:rPr lang="it-IT" b="1" dirty="0" err="1">
                <a:solidFill>
                  <a:schemeClr val="bg1"/>
                </a:solidFill>
              </a:rPr>
              <a:t>where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there’s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right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order</a:t>
            </a:r>
            <a:r>
              <a:rPr lang="it-IT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580DF92-8CE4-F473-8C64-550AC75BB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68" y="854318"/>
            <a:ext cx="4226321" cy="584988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FBC3D39-A7E6-DF91-E76D-7D0EE1DFA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6601" y="875313"/>
            <a:ext cx="4461504" cy="598932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9875A3A-95DF-4BF6-574F-8A1E69F44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8827" y="1978529"/>
            <a:ext cx="6248942" cy="133361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126946-FACE-F319-47CA-F3798700C8EB}"/>
              </a:ext>
            </a:extLst>
          </p:cNvPr>
          <p:cNvSpPr txBox="1"/>
          <p:nvPr/>
        </p:nvSpPr>
        <p:spPr>
          <a:xfrm>
            <a:off x="2045038" y="3378507"/>
            <a:ext cx="525658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The </a:t>
            </a:r>
            <a:r>
              <a:rPr lang="it-IT" b="1" dirty="0" err="1">
                <a:solidFill>
                  <a:schemeClr val="bg1"/>
                </a:solidFill>
              </a:rPr>
              <a:t>solution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very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simple</a:t>
            </a:r>
            <a:r>
              <a:rPr lang="it-IT" b="1" dirty="0">
                <a:solidFill>
                  <a:schemeClr val="bg1"/>
                </a:solidFill>
              </a:rPr>
              <a:t>: BE EXPLICIT…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F8BFCB21-8D37-E3EC-E54F-2F8496456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642" y="3972377"/>
            <a:ext cx="3711253" cy="228668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6526900F-F683-9649-F48F-286BFAA7C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8672" y="3869977"/>
            <a:ext cx="4077430" cy="268618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CA8433E-F1DC-6D77-5BAC-C0BED782E0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95" y="1473934"/>
            <a:ext cx="8967956" cy="417511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FC27E19-EB47-BD68-61BB-F69989C098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280" y="1528114"/>
            <a:ext cx="8831731" cy="4345475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37D37C76-43BD-1429-9F1B-45575DD5B5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976" y="1517983"/>
            <a:ext cx="8976212" cy="4355606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4E69AA4-2826-084E-D751-8AB1D47234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711" y="4586373"/>
            <a:ext cx="4229690" cy="619211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F8D7C2EF-DEE2-28FF-23DA-35EB051205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330" y="1461013"/>
            <a:ext cx="9002858" cy="3135324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0FE8C8BD-E682-8453-63A8-7FD1C3FFBC9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764" y="1689612"/>
            <a:ext cx="8617128" cy="4085244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73944D20-DAD5-F429-142F-014CD5D8B6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857" y="772592"/>
            <a:ext cx="8864520" cy="500226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0A22DD4-AEAE-D529-515B-881DD6EB38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008" y="2498273"/>
            <a:ext cx="8307501" cy="55421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63D77281-02FA-DF19-8CA3-2B0B1684A2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5536" y="3101071"/>
            <a:ext cx="8617128" cy="390702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4C005A98-71C4-035F-F40A-40BEDD0422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517" y="3590337"/>
            <a:ext cx="8560713" cy="499722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29DA8FAF-C3BB-E0ED-0A80-120F8F9A979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5401" y="4097583"/>
            <a:ext cx="5678768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D37A4-B976-C435-9EA2-C0CBB699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19E02E-C3CB-893A-0829-2E42052CD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F12A2A9-4864-44BA-0826-7C1A0568186B}"/>
              </a:ext>
            </a:extLst>
          </p:cNvPr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7EEBB6A8-9474-39E0-CE05-49C6B556479C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251F793-6156-B5BB-16F2-29C237882196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Second normal form (2NF)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0B9809D2-4A93-9252-C56B-16A332BB77F4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FA77E13-B804-B9D7-320E-DEE0D208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9" y="1622236"/>
            <a:ext cx="8587929" cy="3893085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E5C05E5-94CF-E602-3B4D-74DBE088B7C7}"/>
              </a:ext>
            </a:extLst>
          </p:cNvPr>
          <p:cNvSpPr/>
          <p:nvPr/>
        </p:nvSpPr>
        <p:spPr>
          <a:xfrm>
            <a:off x="395536" y="2204864"/>
            <a:ext cx="1728192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6680116-481D-F498-9B85-71F27404F06B}"/>
              </a:ext>
            </a:extLst>
          </p:cNvPr>
          <p:cNvSpPr/>
          <p:nvPr/>
        </p:nvSpPr>
        <p:spPr>
          <a:xfrm>
            <a:off x="6300192" y="2204864"/>
            <a:ext cx="1728192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C818831-446C-9A1F-2DD7-39930F92A949}"/>
              </a:ext>
            </a:extLst>
          </p:cNvPr>
          <p:cNvSpPr/>
          <p:nvPr/>
        </p:nvSpPr>
        <p:spPr>
          <a:xfrm>
            <a:off x="530214" y="3278420"/>
            <a:ext cx="1881546" cy="1518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036F62D-273E-18A4-D19F-995B1A86929C}"/>
              </a:ext>
            </a:extLst>
          </p:cNvPr>
          <p:cNvSpPr/>
          <p:nvPr/>
        </p:nvSpPr>
        <p:spPr>
          <a:xfrm>
            <a:off x="6300192" y="3278420"/>
            <a:ext cx="1728192" cy="14467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9EEA255-1851-C501-398E-855FEFBDBDB3}"/>
              </a:ext>
            </a:extLst>
          </p:cNvPr>
          <p:cNvSpPr/>
          <p:nvPr/>
        </p:nvSpPr>
        <p:spPr>
          <a:xfrm>
            <a:off x="512500" y="3016487"/>
            <a:ext cx="845198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0DB207D-99CF-88D2-2877-45321597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42601"/>
            <a:ext cx="9144000" cy="428036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C490A27-FF64-B8B5-CD6E-2E96FFDDF5BB}"/>
              </a:ext>
            </a:extLst>
          </p:cNvPr>
          <p:cNvSpPr txBox="1"/>
          <p:nvPr/>
        </p:nvSpPr>
        <p:spPr>
          <a:xfrm>
            <a:off x="2958480" y="5615221"/>
            <a:ext cx="525658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The </a:t>
            </a:r>
            <a:r>
              <a:rPr lang="it-IT" b="1" dirty="0" err="1">
                <a:solidFill>
                  <a:schemeClr val="bg1"/>
                </a:solidFill>
              </a:rPr>
              <a:t>reason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design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vulnerable</a:t>
            </a:r>
            <a:r>
              <a:rPr lang="it-IT" b="1" dirty="0">
                <a:solidFill>
                  <a:schemeClr val="bg1"/>
                </a:solidFill>
              </a:rPr>
              <a:t> to </a:t>
            </a:r>
            <a:r>
              <a:rPr lang="it-IT" b="1" dirty="0" err="1">
                <a:solidFill>
                  <a:schemeClr val="bg1"/>
                </a:solidFill>
              </a:rPr>
              <a:t>these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problems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that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isn’t</a:t>
            </a:r>
            <a:r>
              <a:rPr lang="it-IT" b="1" dirty="0">
                <a:solidFill>
                  <a:schemeClr val="bg1"/>
                </a:solidFill>
              </a:rPr>
              <a:t> in SECOND NORMAL FORM.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WHY NOT? WHAT IS SECONF NORMAL FORM?</a:t>
            </a:r>
          </a:p>
        </p:txBody>
      </p:sp>
    </p:spTree>
    <p:extLst>
      <p:ext uri="{BB962C8B-B14F-4D97-AF65-F5344CB8AC3E}">
        <p14:creationId xmlns:p14="http://schemas.microsoft.com/office/powerpoint/2010/main" val="84973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184D-AB05-BE18-4A75-BD2957DCA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CF0B5B-3AD0-434D-DDA4-02058D079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07263" y="5834685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5F06A54-0C0C-B004-44D4-7A408CDCADAA}"/>
              </a:ext>
            </a:extLst>
          </p:cNvPr>
          <p:cNvGrpSpPr/>
          <p:nvPr/>
        </p:nvGrpSpPr>
        <p:grpSpPr>
          <a:xfrm>
            <a:off x="336589" y="22965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1C21D11E-A10D-2643-59FF-72C9CFDDEB42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33E862F6-604A-3B1D-9697-99AAA081E34E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Second normal form (2NF)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A34698A2-FA7A-F784-5E77-76B336DE9644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AC09AE7-7AF2-C245-842F-910AC96A303B}"/>
              </a:ext>
            </a:extLst>
          </p:cNvPr>
          <p:cNvSpPr txBox="1"/>
          <p:nvPr/>
        </p:nvSpPr>
        <p:spPr>
          <a:xfrm>
            <a:off x="2001462" y="1143235"/>
            <a:ext cx="52565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SECOND NORMAL FORM </a:t>
            </a:r>
            <a:r>
              <a:rPr lang="it-IT" b="1" dirty="0" err="1">
                <a:solidFill>
                  <a:schemeClr val="bg1"/>
                </a:solidFill>
              </a:rPr>
              <a:t>is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about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how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tables</a:t>
            </a:r>
            <a:r>
              <a:rPr lang="it-IT" b="1" dirty="0">
                <a:solidFill>
                  <a:schemeClr val="bg1"/>
                </a:solidFill>
              </a:rPr>
              <a:t> non-key </a:t>
            </a:r>
            <a:r>
              <a:rPr lang="it-IT" b="1" dirty="0" err="1">
                <a:solidFill>
                  <a:schemeClr val="bg1"/>
                </a:solidFill>
              </a:rPr>
              <a:t>columns</a:t>
            </a:r>
            <a:r>
              <a:rPr lang="it-IT" b="1" dirty="0">
                <a:solidFill>
                  <a:schemeClr val="bg1"/>
                </a:solidFill>
              </a:rPr>
              <a:t> relate to the </a:t>
            </a:r>
            <a:r>
              <a:rPr lang="it-IT" b="1" dirty="0" err="1">
                <a:solidFill>
                  <a:schemeClr val="bg1"/>
                </a:solidFill>
              </a:rPr>
              <a:t>primary</a:t>
            </a:r>
            <a:r>
              <a:rPr lang="it-IT" b="1" dirty="0">
                <a:solidFill>
                  <a:schemeClr val="bg1"/>
                </a:solidFill>
              </a:rPr>
              <a:t> key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95444DC-67FC-64D8-1F7D-307A932E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9" y="2544503"/>
            <a:ext cx="7878274" cy="24196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1E0BA1F-24E2-DC2A-F0AA-8DD4C3B1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37" y="1833309"/>
            <a:ext cx="3410426" cy="62873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07F04E4-66F7-9817-BE4C-235396836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9" y="1852362"/>
            <a:ext cx="2800741" cy="59063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944415F-D91F-1323-F178-7601EF8AA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418" y="5082105"/>
            <a:ext cx="6058746" cy="75258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389D2CD-48E7-C7EE-474A-19F1C6CB1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22" y="5917044"/>
            <a:ext cx="5268060" cy="4001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A1EEC61-8E73-EC21-7309-EC926B993176}"/>
              </a:ext>
            </a:extLst>
          </p:cNvPr>
          <p:cNvSpPr txBox="1"/>
          <p:nvPr/>
        </p:nvSpPr>
        <p:spPr>
          <a:xfrm>
            <a:off x="5768198" y="5714765"/>
            <a:ext cx="297969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Does </a:t>
            </a:r>
            <a:r>
              <a:rPr lang="it-IT" b="1" dirty="0" err="1">
                <a:solidFill>
                  <a:schemeClr val="bg1"/>
                </a:solidFill>
              </a:rPr>
              <a:t>Item_Quantity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depend</a:t>
            </a:r>
            <a:r>
              <a:rPr lang="it-IT" b="1" dirty="0">
                <a:solidFill>
                  <a:schemeClr val="bg1"/>
                </a:solidFill>
              </a:rPr>
              <a:t> on the </a:t>
            </a:r>
            <a:r>
              <a:rPr lang="it-IT" b="1" dirty="0" err="1">
                <a:solidFill>
                  <a:schemeClr val="bg1"/>
                </a:solidFill>
              </a:rPr>
              <a:t>entire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primary</a:t>
            </a:r>
            <a:r>
              <a:rPr lang="it-IT" b="1" dirty="0">
                <a:solidFill>
                  <a:schemeClr val="bg1"/>
                </a:solidFill>
              </a:rPr>
              <a:t> key? YES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D2A7258-B6C9-690B-D3BD-0A08964C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61" y="6438842"/>
            <a:ext cx="4401164" cy="41915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8AC63B3-24E0-42F8-8F61-616F8EEAEFE0}"/>
              </a:ext>
            </a:extLst>
          </p:cNvPr>
          <p:cNvSpPr txBox="1"/>
          <p:nvPr/>
        </p:nvSpPr>
        <p:spPr>
          <a:xfrm>
            <a:off x="1797540" y="2735800"/>
            <a:ext cx="297969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At </a:t>
            </a:r>
            <a:r>
              <a:rPr lang="it-IT" b="1" dirty="0" err="1">
                <a:solidFill>
                  <a:schemeClr val="bg1"/>
                </a:solidFill>
              </a:rPr>
              <a:t>what</a:t>
            </a:r>
            <a:r>
              <a:rPr lang="it-IT" b="1" dirty="0">
                <a:solidFill>
                  <a:schemeClr val="bg1"/>
                </a:solidFill>
              </a:rPr>
              <a:t> point </a:t>
            </a:r>
            <a:r>
              <a:rPr lang="it-IT" b="1" dirty="0" err="1">
                <a:solidFill>
                  <a:schemeClr val="bg1"/>
                </a:solidFill>
              </a:rPr>
              <a:t>did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our</a:t>
            </a:r>
            <a:r>
              <a:rPr lang="it-IT" b="1" dirty="0">
                <a:solidFill>
                  <a:schemeClr val="bg1"/>
                </a:solidFill>
              </a:rPr>
              <a:t> design go </a:t>
            </a:r>
            <a:r>
              <a:rPr lang="it-IT" b="1" dirty="0" err="1">
                <a:solidFill>
                  <a:schemeClr val="bg1"/>
                </a:solidFill>
              </a:rPr>
              <a:t>wrong</a:t>
            </a:r>
            <a:r>
              <a:rPr lang="it-IT" b="1" dirty="0">
                <a:solidFill>
                  <a:schemeClr val="bg1"/>
                </a:solidFill>
              </a:rPr>
              <a:t>, and </a:t>
            </a:r>
            <a:r>
              <a:rPr lang="it-IT" b="1" dirty="0" err="1">
                <a:solidFill>
                  <a:schemeClr val="bg1"/>
                </a:solidFill>
              </a:rPr>
              <a:t>how</a:t>
            </a:r>
            <a:r>
              <a:rPr lang="it-IT" b="1" dirty="0">
                <a:solidFill>
                  <a:schemeClr val="bg1"/>
                </a:solidFill>
              </a:rPr>
              <a:t> can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fix </a:t>
            </a:r>
            <a:r>
              <a:rPr lang="it-IT" b="1" dirty="0" err="1">
                <a:solidFill>
                  <a:schemeClr val="bg1"/>
                </a:solidFill>
              </a:rPr>
              <a:t>it</a:t>
            </a:r>
            <a:r>
              <a:rPr lang="it-IT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EA526FB5-7F90-C101-6F47-ECDBD0990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57" y="1775895"/>
            <a:ext cx="9086157" cy="3438708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900FC4A1-AA8D-DD5D-4A26-51763A0B4381}"/>
              </a:ext>
            </a:extLst>
          </p:cNvPr>
          <p:cNvSpPr/>
          <p:nvPr/>
        </p:nvSpPr>
        <p:spPr>
          <a:xfrm>
            <a:off x="374392" y="3815027"/>
            <a:ext cx="3549536" cy="599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D782E887-3D6B-5526-FC0D-708972B0F21F}"/>
              </a:ext>
            </a:extLst>
          </p:cNvPr>
          <p:cNvSpPr/>
          <p:nvPr/>
        </p:nvSpPr>
        <p:spPr>
          <a:xfrm>
            <a:off x="3974667" y="4615563"/>
            <a:ext cx="4713994" cy="599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974B120-88B7-ABB8-80F5-48F7A331BFA6}"/>
              </a:ext>
            </a:extLst>
          </p:cNvPr>
          <p:cNvSpPr txBox="1"/>
          <p:nvPr/>
        </p:nvSpPr>
        <p:spPr>
          <a:xfrm>
            <a:off x="2148943" y="5249200"/>
            <a:ext cx="618467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NOW OUR TABLES ARE IN SECOND NORMAL FORM</a:t>
            </a:r>
          </a:p>
          <a:p>
            <a:pPr algn="ctr"/>
            <a:endParaRPr lang="it-IT" b="1" dirty="0">
              <a:solidFill>
                <a:schemeClr val="bg1"/>
              </a:solidFill>
            </a:endParaRPr>
          </a:p>
          <a:p>
            <a:pPr algn="ctr"/>
            <a:endParaRPr lang="it-IT" b="1" dirty="0">
              <a:solidFill>
                <a:schemeClr val="bg1"/>
              </a:solidFill>
            </a:endParaRPr>
          </a:p>
          <a:p>
            <a:pPr algn="ctr"/>
            <a:endParaRPr lang="it-IT" b="1" dirty="0">
              <a:solidFill>
                <a:schemeClr val="bg1"/>
              </a:solidFill>
            </a:endParaRPr>
          </a:p>
          <a:p>
            <a:pPr algn="ctr"/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5" grpId="0" animBg="1"/>
      <p:bldP spid="28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D518C-D2B9-D8C0-97E7-DE6319FB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05F0C-0061-7A4B-89E1-0F25D2BFD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07263" y="5834685"/>
            <a:ext cx="381000" cy="365125"/>
          </a:xfrm>
        </p:spPr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8438D55-DC31-E27C-5488-1E9AD92926DF}"/>
              </a:ext>
            </a:extLst>
          </p:cNvPr>
          <p:cNvGrpSpPr/>
          <p:nvPr/>
        </p:nvGrpSpPr>
        <p:grpSpPr>
          <a:xfrm>
            <a:off x="336589" y="22965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D60EB174-9BD7-8A20-9FA9-6B461A7AAB59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8A2D3F54-C113-A135-9C9A-9171579E3F14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Third normal form (3NF)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C0BAA7D1-6199-7815-4949-7E1AE7B57493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8341A3-3186-E335-3773-2E2D11E84930}"/>
              </a:ext>
            </a:extLst>
          </p:cNvPr>
          <p:cNvSpPr txBox="1"/>
          <p:nvPr/>
        </p:nvSpPr>
        <p:spPr>
          <a:xfrm>
            <a:off x="2001462" y="1143235"/>
            <a:ext cx="525658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NOW </a:t>
            </a:r>
            <a:r>
              <a:rPr lang="it-IT" b="1" dirty="0" err="1">
                <a:solidFill>
                  <a:schemeClr val="bg1"/>
                </a:solidFill>
              </a:rPr>
              <a:t>let’s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move</a:t>
            </a:r>
            <a:r>
              <a:rPr lang="it-IT" b="1" dirty="0">
                <a:solidFill>
                  <a:schemeClr val="bg1"/>
                </a:solidFill>
              </a:rPr>
              <a:t> on to Third </a:t>
            </a:r>
            <a:r>
              <a:rPr lang="it-IT" b="1" dirty="0" err="1">
                <a:solidFill>
                  <a:schemeClr val="bg1"/>
                </a:solidFill>
              </a:rPr>
              <a:t>Nornal</a:t>
            </a:r>
            <a:r>
              <a:rPr lang="it-IT" b="1" dirty="0">
                <a:solidFill>
                  <a:schemeClr val="bg1"/>
                </a:solidFill>
              </a:rPr>
              <a:t> Form. Suppose </a:t>
            </a:r>
            <a:r>
              <a:rPr lang="it-IT" b="1" dirty="0" err="1">
                <a:solidFill>
                  <a:schemeClr val="bg1"/>
                </a:solidFill>
              </a:rPr>
              <a:t>we</a:t>
            </a:r>
            <a:r>
              <a:rPr lang="it-IT" b="1" dirty="0">
                <a:solidFill>
                  <a:schemeClr val="bg1"/>
                </a:solidFill>
              </a:rPr>
              <a:t> decide to </a:t>
            </a:r>
            <a:r>
              <a:rPr lang="it-IT" b="1" dirty="0" err="1">
                <a:solidFill>
                  <a:schemeClr val="bg1"/>
                </a:solidFill>
              </a:rPr>
              <a:t>enhance</a:t>
            </a:r>
            <a:r>
              <a:rPr lang="it-IT" b="1" dirty="0">
                <a:solidFill>
                  <a:schemeClr val="bg1"/>
                </a:solidFill>
              </a:rPr>
              <a:t> the player </a:t>
            </a:r>
            <a:r>
              <a:rPr lang="it-IT" b="1" dirty="0" err="1">
                <a:solidFill>
                  <a:schemeClr val="bg1"/>
                </a:solidFill>
              </a:rPr>
              <a:t>table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3F59F7-4FEC-0D92-346C-B39DAE2F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9" y="1950687"/>
            <a:ext cx="8515331" cy="35052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1E575D2-A288-165E-2518-131AA802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4" y="4414439"/>
            <a:ext cx="7554379" cy="17528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B54CD04-F602-671E-9038-C5DE85F05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0" y="1236592"/>
            <a:ext cx="9030960" cy="496321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D27AF56-17D7-EF15-003A-7C1B318CF61F}"/>
              </a:ext>
            </a:extLst>
          </p:cNvPr>
          <p:cNvSpPr txBox="1"/>
          <p:nvPr/>
        </p:nvSpPr>
        <p:spPr>
          <a:xfrm>
            <a:off x="7570622" y="5569742"/>
            <a:ext cx="15491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TRANSITIVE DEPENDENCY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091F615-FE37-835C-4BC3-3ED2A040082C}"/>
              </a:ext>
            </a:extLst>
          </p:cNvPr>
          <p:cNvSpPr/>
          <p:nvPr/>
        </p:nvSpPr>
        <p:spPr>
          <a:xfrm>
            <a:off x="2267744" y="5684985"/>
            <a:ext cx="5472608" cy="6759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B8EDF5-9A5A-E010-328B-7E4BD761679B}"/>
              </a:ext>
            </a:extLst>
          </p:cNvPr>
          <p:cNvSpPr txBox="1"/>
          <p:nvPr/>
        </p:nvSpPr>
        <p:spPr>
          <a:xfrm>
            <a:off x="3217544" y="5680206"/>
            <a:ext cx="311531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THIS TABLE IS NOT IN 3NF </a:t>
            </a:r>
            <a:r>
              <a:rPr lang="it-IT" b="1" dirty="0" err="1">
                <a:solidFill>
                  <a:schemeClr val="bg1"/>
                </a:solidFill>
              </a:rPr>
              <a:t>There’s</a:t>
            </a:r>
            <a:r>
              <a:rPr lang="it-IT" b="1" dirty="0">
                <a:solidFill>
                  <a:schemeClr val="bg1"/>
                </a:solidFill>
              </a:rPr>
              <a:t> a </a:t>
            </a:r>
            <a:r>
              <a:rPr lang="it-IT" b="1" dirty="0" err="1">
                <a:solidFill>
                  <a:schemeClr val="bg1"/>
                </a:solidFill>
              </a:rPr>
              <a:t>very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simple</a:t>
            </a:r>
            <a:r>
              <a:rPr lang="it-IT" b="1" dirty="0">
                <a:solidFill>
                  <a:schemeClr val="bg1"/>
                </a:solidFill>
              </a:rPr>
              <a:t> way of </a:t>
            </a:r>
            <a:r>
              <a:rPr lang="it-IT" b="1" dirty="0" err="1">
                <a:solidFill>
                  <a:schemeClr val="bg1"/>
                </a:solidFill>
              </a:rPr>
              <a:t>repairing</a:t>
            </a:r>
            <a:r>
              <a:rPr lang="it-IT" b="1" dirty="0">
                <a:solidFill>
                  <a:schemeClr val="bg1"/>
                </a:solidFill>
              </a:rPr>
              <a:t> the design to </a:t>
            </a:r>
            <a:r>
              <a:rPr lang="it-IT" b="1" dirty="0" err="1">
                <a:solidFill>
                  <a:schemeClr val="bg1"/>
                </a:solidFill>
              </a:rPr>
              <a:t>get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into</a:t>
            </a:r>
            <a:r>
              <a:rPr lang="it-IT" b="1" dirty="0">
                <a:solidFill>
                  <a:schemeClr val="bg1"/>
                </a:solidFill>
              </a:rPr>
              <a:t> 3NF: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9CFFAE0-0504-8939-C886-1750C9F5F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989" y="4439084"/>
            <a:ext cx="7030431" cy="23434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71EC563-81B6-72D4-1B5B-986E19E30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40" y="1310362"/>
            <a:ext cx="8975223" cy="3666548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81A14E26-BD99-4AF9-87FF-20AD22E9E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19" y="3369528"/>
            <a:ext cx="423921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8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CB21-796E-05D6-3538-90AEA3852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F320E7A6-B7E0-BFCB-9417-1BA46190808A}"/>
              </a:ext>
            </a:extLst>
          </p:cNvPr>
          <p:cNvGrpSpPr/>
          <p:nvPr/>
        </p:nvGrpSpPr>
        <p:grpSpPr>
          <a:xfrm>
            <a:off x="336589" y="22965"/>
            <a:ext cx="8208912" cy="1074926"/>
            <a:chOff x="0" y="105"/>
            <a:chExt cx="8208912" cy="369121"/>
          </a:xfrm>
        </p:grpSpPr>
        <p:sp>
          <p:nvSpPr>
            <p:cNvPr id="5" name="Rettangolo arrotondato 4">
              <a:extLst>
                <a:ext uri="{FF2B5EF4-FFF2-40B4-BE49-F238E27FC236}">
                  <a16:creationId xmlns:a16="http://schemas.microsoft.com/office/drawing/2014/main" id="{489DE191-E9BC-FC63-69DA-519FF1C46A00}"/>
                </a:ext>
              </a:extLst>
            </p:cNvPr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793FEBA1-DEF8-C04B-80A9-EB2D132BC3A6}"/>
                </a:ext>
              </a:extLst>
            </p:cNvPr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SUMMARY</a:t>
              </a:r>
            </a:p>
          </p:txBody>
        </p:sp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2C5B20B3-E13D-3A54-2A74-2E5EC81A5315}"/>
              </a:ext>
            </a:extLst>
          </p:cNvPr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0374663-7DE5-FDCB-9C61-C88E53C0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8" y="1553894"/>
            <a:ext cx="8681888" cy="34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55114</TotalTime>
  <Words>378</Words>
  <Application>Microsoft Office PowerPoint</Application>
  <PresentationFormat>Presentazione su schermo 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4" baseType="lpstr">
      <vt:lpstr>Arial</vt:lpstr>
      <vt:lpstr>Calibri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1450</cp:revision>
  <dcterms:created xsi:type="dcterms:W3CDTF">2013-02-13T14:15:36Z</dcterms:created>
  <dcterms:modified xsi:type="dcterms:W3CDTF">2025-10-01T17:34:28Z</dcterms:modified>
</cp:coreProperties>
</file>